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5" d="100"/>
          <a:sy n="75" d="100"/>
        </p:scale>
        <p:origin x="-1542" y="-96"/>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C59EFEA-66E4-4763-9420-51C6D33EAC53}" type="datetimeFigureOut">
              <a:rPr kumimoji="1" lang="ja-JP" altLang="en-US" smtClean="0"/>
              <a:t>2017/9/20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F9B8A6-5A8E-4DCD-B455-E23163D7D2E1}" type="slidenum">
              <a:rPr kumimoji="1" lang="ja-JP" altLang="en-US" smtClean="0"/>
              <a:t>‹#›</a:t>
            </a:fld>
            <a:endParaRPr kumimoji="1" lang="ja-JP" altLang="en-US"/>
          </a:p>
        </p:txBody>
      </p:sp>
    </p:spTree>
    <p:extLst>
      <p:ext uri="{BB962C8B-B14F-4D97-AF65-F5344CB8AC3E}">
        <p14:creationId xmlns:p14="http://schemas.microsoft.com/office/powerpoint/2010/main" val="2949662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C59EFEA-66E4-4763-9420-51C6D33EAC53}" type="datetimeFigureOut">
              <a:rPr kumimoji="1" lang="ja-JP" altLang="en-US" smtClean="0"/>
              <a:t>2017/9/20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F9B8A6-5A8E-4DCD-B455-E23163D7D2E1}" type="slidenum">
              <a:rPr kumimoji="1" lang="ja-JP" altLang="en-US" smtClean="0"/>
              <a:t>‹#›</a:t>
            </a:fld>
            <a:endParaRPr kumimoji="1" lang="ja-JP" altLang="en-US"/>
          </a:p>
        </p:txBody>
      </p:sp>
    </p:spTree>
    <p:extLst>
      <p:ext uri="{BB962C8B-B14F-4D97-AF65-F5344CB8AC3E}">
        <p14:creationId xmlns:p14="http://schemas.microsoft.com/office/powerpoint/2010/main" val="1589899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C59EFEA-66E4-4763-9420-51C6D33EAC53}" type="datetimeFigureOut">
              <a:rPr kumimoji="1" lang="ja-JP" altLang="en-US" smtClean="0"/>
              <a:t>2017/9/20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F9B8A6-5A8E-4DCD-B455-E23163D7D2E1}" type="slidenum">
              <a:rPr kumimoji="1" lang="ja-JP" altLang="en-US" smtClean="0"/>
              <a:t>‹#›</a:t>
            </a:fld>
            <a:endParaRPr kumimoji="1" lang="ja-JP" altLang="en-US"/>
          </a:p>
        </p:txBody>
      </p:sp>
    </p:spTree>
    <p:extLst>
      <p:ext uri="{BB962C8B-B14F-4D97-AF65-F5344CB8AC3E}">
        <p14:creationId xmlns:p14="http://schemas.microsoft.com/office/powerpoint/2010/main" val="4095231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C59EFEA-66E4-4763-9420-51C6D33EAC53}" type="datetimeFigureOut">
              <a:rPr kumimoji="1" lang="ja-JP" altLang="en-US" smtClean="0"/>
              <a:t>2017/9/20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F9B8A6-5A8E-4DCD-B455-E23163D7D2E1}" type="slidenum">
              <a:rPr kumimoji="1" lang="ja-JP" altLang="en-US" smtClean="0"/>
              <a:t>‹#›</a:t>
            </a:fld>
            <a:endParaRPr kumimoji="1" lang="ja-JP" altLang="en-US"/>
          </a:p>
        </p:txBody>
      </p:sp>
    </p:spTree>
    <p:extLst>
      <p:ext uri="{BB962C8B-B14F-4D97-AF65-F5344CB8AC3E}">
        <p14:creationId xmlns:p14="http://schemas.microsoft.com/office/powerpoint/2010/main" val="4195152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C59EFEA-66E4-4763-9420-51C6D33EAC53}" type="datetimeFigureOut">
              <a:rPr kumimoji="1" lang="ja-JP" altLang="en-US" smtClean="0"/>
              <a:t>2017/9/20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F9B8A6-5A8E-4DCD-B455-E23163D7D2E1}" type="slidenum">
              <a:rPr kumimoji="1" lang="ja-JP" altLang="en-US" smtClean="0"/>
              <a:t>‹#›</a:t>
            </a:fld>
            <a:endParaRPr kumimoji="1" lang="ja-JP" altLang="en-US"/>
          </a:p>
        </p:txBody>
      </p:sp>
    </p:spTree>
    <p:extLst>
      <p:ext uri="{BB962C8B-B14F-4D97-AF65-F5344CB8AC3E}">
        <p14:creationId xmlns:p14="http://schemas.microsoft.com/office/powerpoint/2010/main" val="1573196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C59EFEA-66E4-4763-9420-51C6D33EAC53}" type="datetimeFigureOut">
              <a:rPr kumimoji="1" lang="ja-JP" altLang="en-US" smtClean="0"/>
              <a:t>2017/9/20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AF9B8A6-5A8E-4DCD-B455-E23163D7D2E1}" type="slidenum">
              <a:rPr kumimoji="1" lang="ja-JP" altLang="en-US" smtClean="0"/>
              <a:t>‹#›</a:t>
            </a:fld>
            <a:endParaRPr kumimoji="1" lang="ja-JP" altLang="en-US"/>
          </a:p>
        </p:txBody>
      </p:sp>
    </p:spTree>
    <p:extLst>
      <p:ext uri="{BB962C8B-B14F-4D97-AF65-F5344CB8AC3E}">
        <p14:creationId xmlns:p14="http://schemas.microsoft.com/office/powerpoint/2010/main" val="312244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C59EFEA-66E4-4763-9420-51C6D33EAC53}" type="datetimeFigureOut">
              <a:rPr kumimoji="1" lang="ja-JP" altLang="en-US" smtClean="0"/>
              <a:t>2017/9/20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AF9B8A6-5A8E-4DCD-B455-E23163D7D2E1}" type="slidenum">
              <a:rPr kumimoji="1" lang="ja-JP" altLang="en-US" smtClean="0"/>
              <a:t>‹#›</a:t>
            </a:fld>
            <a:endParaRPr kumimoji="1" lang="ja-JP" altLang="en-US"/>
          </a:p>
        </p:txBody>
      </p:sp>
    </p:spTree>
    <p:extLst>
      <p:ext uri="{BB962C8B-B14F-4D97-AF65-F5344CB8AC3E}">
        <p14:creationId xmlns:p14="http://schemas.microsoft.com/office/powerpoint/2010/main" val="2772819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C59EFEA-66E4-4763-9420-51C6D33EAC53}" type="datetimeFigureOut">
              <a:rPr kumimoji="1" lang="ja-JP" altLang="en-US" smtClean="0"/>
              <a:t>2017/9/20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AF9B8A6-5A8E-4DCD-B455-E23163D7D2E1}" type="slidenum">
              <a:rPr kumimoji="1" lang="ja-JP" altLang="en-US" smtClean="0"/>
              <a:t>‹#›</a:t>
            </a:fld>
            <a:endParaRPr kumimoji="1" lang="ja-JP" altLang="en-US"/>
          </a:p>
        </p:txBody>
      </p:sp>
    </p:spTree>
    <p:extLst>
      <p:ext uri="{BB962C8B-B14F-4D97-AF65-F5344CB8AC3E}">
        <p14:creationId xmlns:p14="http://schemas.microsoft.com/office/powerpoint/2010/main" val="3422569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59EFEA-66E4-4763-9420-51C6D33EAC53}" type="datetimeFigureOut">
              <a:rPr kumimoji="1" lang="ja-JP" altLang="en-US" smtClean="0"/>
              <a:t>2017/9/20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AF9B8A6-5A8E-4DCD-B455-E23163D7D2E1}" type="slidenum">
              <a:rPr kumimoji="1" lang="ja-JP" altLang="en-US" smtClean="0"/>
              <a:t>‹#›</a:t>
            </a:fld>
            <a:endParaRPr kumimoji="1" lang="ja-JP" altLang="en-US"/>
          </a:p>
        </p:txBody>
      </p:sp>
    </p:spTree>
    <p:extLst>
      <p:ext uri="{BB962C8B-B14F-4D97-AF65-F5344CB8AC3E}">
        <p14:creationId xmlns:p14="http://schemas.microsoft.com/office/powerpoint/2010/main" val="4093579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C59EFEA-66E4-4763-9420-51C6D33EAC53}" type="datetimeFigureOut">
              <a:rPr kumimoji="1" lang="ja-JP" altLang="en-US" smtClean="0"/>
              <a:t>2017/9/20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AF9B8A6-5A8E-4DCD-B455-E23163D7D2E1}" type="slidenum">
              <a:rPr kumimoji="1" lang="ja-JP" altLang="en-US" smtClean="0"/>
              <a:t>‹#›</a:t>
            </a:fld>
            <a:endParaRPr kumimoji="1" lang="ja-JP" altLang="en-US"/>
          </a:p>
        </p:txBody>
      </p:sp>
    </p:spTree>
    <p:extLst>
      <p:ext uri="{BB962C8B-B14F-4D97-AF65-F5344CB8AC3E}">
        <p14:creationId xmlns:p14="http://schemas.microsoft.com/office/powerpoint/2010/main" val="3211067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C59EFEA-66E4-4763-9420-51C6D33EAC53}" type="datetimeFigureOut">
              <a:rPr kumimoji="1" lang="ja-JP" altLang="en-US" smtClean="0"/>
              <a:t>2017/9/20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AF9B8A6-5A8E-4DCD-B455-E23163D7D2E1}" type="slidenum">
              <a:rPr kumimoji="1" lang="ja-JP" altLang="en-US" smtClean="0"/>
              <a:t>‹#›</a:t>
            </a:fld>
            <a:endParaRPr kumimoji="1" lang="ja-JP" altLang="en-US"/>
          </a:p>
        </p:txBody>
      </p:sp>
    </p:spTree>
    <p:extLst>
      <p:ext uri="{BB962C8B-B14F-4D97-AF65-F5344CB8AC3E}">
        <p14:creationId xmlns:p14="http://schemas.microsoft.com/office/powerpoint/2010/main" val="2957618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C59EFEA-66E4-4763-9420-51C6D33EAC53}" type="datetimeFigureOut">
              <a:rPr kumimoji="1" lang="ja-JP" altLang="en-US" smtClean="0"/>
              <a:t>2017/9/20</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AF9B8A6-5A8E-4DCD-B455-E23163D7D2E1}" type="slidenum">
              <a:rPr kumimoji="1" lang="ja-JP" altLang="en-US" smtClean="0"/>
              <a:t>‹#›</a:t>
            </a:fld>
            <a:endParaRPr kumimoji="1" lang="ja-JP" altLang="en-US"/>
          </a:p>
        </p:txBody>
      </p:sp>
    </p:spTree>
    <p:extLst>
      <p:ext uri="{BB962C8B-B14F-4D97-AF65-F5344CB8AC3E}">
        <p14:creationId xmlns:p14="http://schemas.microsoft.com/office/powerpoint/2010/main" val="22936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uzu@air.ocn.ne.jp"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xmlns="" id="{6CC78965-AF5E-4646-9176-A38ECBB8E9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27" y="-282063"/>
            <a:ext cx="4564856" cy="1935499"/>
          </a:xfrm>
          <a:prstGeom prst="rect">
            <a:avLst/>
          </a:prstGeom>
        </p:spPr>
      </p:pic>
      <p:sp>
        <p:nvSpPr>
          <p:cNvPr id="8" name="正方形/長方形 7">
            <a:extLst>
              <a:ext uri="{FF2B5EF4-FFF2-40B4-BE49-F238E27FC236}">
                <a16:creationId xmlns:a16="http://schemas.microsoft.com/office/drawing/2014/main" xmlns="" id="{7177CEBC-D490-4F08-957F-AC6EB790D41E}"/>
              </a:ext>
            </a:extLst>
          </p:cNvPr>
          <p:cNvSpPr/>
          <p:nvPr/>
        </p:nvSpPr>
        <p:spPr>
          <a:xfrm>
            <a:off x="4536914" y="-50104"/>
            <a:ext cx="2350900" cy="9304855"/>
          </a:xfrm>
          <a:prstGeom prst="rect">
            <a:avLst/>
          </a:prstGeom>
          <a:noFill/>
        </p:spPr>
        <p:txBody>
          <a:bodyPr vert="wordArtVertRtl" wrap="none" lIns="91440" tIns="45720" rIns="91440" bIns="45720">
            <a:spAutoFit/>
          </a:bodyPr>
          <a:lstStyle/>
          <a:p>
            <a:r>
              <a:rPr lang="ja-JP" altLang="en-US" sz="2000" b="1" spc="-610" dirty="0">
                <a:ln w="22225">
                  <a:solidFill>
                    <a:schemeClr val="accent2"/>
                  </a:solidFill>
                  <a:prstDash val="solid"/>
                </a:ln>
                <a:solidFill>
                  <a:schemeClr val="accent2">
                    <a:lumMod val="40000"/>
                    <a:lumOff val="60000"/>
                  </a:schemeClr>
                </a:solidFill>
              </a:rPr>
              <a:t>エネ経会議</a:t>
            </a:r>
            <a:r>
              <a:rPr lang="en-US" altLang="ja-JP" sz="2000" b="1" spc="-610" dirty="0">
                <a:ln w="22225">
                  <a:solidFill>
                    <a:schemeClr val="accent2"/>
                  </a:solidFill>
                  <a:prstDash val="solid"/>
                </a:ln>
                <a:solidFill>
                  <a:schemeClr val="accent2">
                    <a:lumMod val="40000"/>
                    <a:lumOff val="60000"/>
                  </a:schemeClr>
                </a:solidFill>
              </a:rPr>
              <a:t>×</a:t>
            </a:r>
            <a:r>
              <a:rPr lang="ja-JP" altLang="en-US" sz="2000" b="1" spc="-610" dirty="0">
                <a:ln w="22225">
                  <a:solidFill>
                    <a:schemeClr val="accent2"/>
                  </a:solidFill>
                  <a:prstDash val="solid"/>
                </a:ln>
                <a:solidFill>
                  <a:schemeClr val="accent2">
                    <a:lumMod val="40000"/>
                    <a:lumOff val="60000"/>
                  </a:schemeClr>
                </a:solidFill>
              </a:rPr>
              <a:t>パワーシフト勉強会</a:t>
            </a:r>
            <a:r>
              <a:rPr lang="en-US" altLang="ja-JP" sz="2000" b="1" spc="-610" dirty="0">
                <a:ln w="22225">
                  <a:solidFill>
                    <a:schemeClr val="accent2"/>
                  </a:solidFill>
                  <a:prstDash val="solid"/>
                </a:ln>
                <a:solidFill>
                  <a:schemeClr val="accent2">
                    <a:lumMod val="40000"/>
                    <a:lumOff val="60000"/>
                  </a:schemeClr>
                </a:solidFill>
              </a:rPr>
              <a:t>in</a:t>
            </a:r>
            <a:r>
              <a:rPr lang="ja-JP" altLang="en-US" sz="2000" b="1" spc="-610" dirty="0">
                <a:ln w="22225">
                  <a:solidFill>
                    <a:schemeClr val="accent2"/>
                  </a:solidFill>
                  <a:prstDash val="solid"/>
                </a:ln>
                <a:solidFill>
                  <a:schemeClr val="accent2">
                    <a:lumMod val="40000"/>
                    <a:lumOff val="60000"/>
                  </a:schemeClr>
                </a:solidFill>
              </a:rPr>
              <a:t>鹿児島</a:t>
            </a:r>
            <a:endParaRPr lang="en-US" altLang="ja-JP" sz="2000" b="1" spc="-610" dirty="0">
              <a:ln w="22225">
                <a:solidFill>
                  <a:schemeClr val="accent2"/>
                </a:solidFill>
                <a:prstDash val="solid"/>
              </a:ln>
              <a:solidFill>
                <a:schemeClr val="accent2">
                  <a:lumMod val="40000"/>
                  <a:lumOff val="60000"/>
                </a:schemeClr>
              </a:solidFill>
            </a:endParaRPr>
          </a:p>
          <a:p>
            <a:r>
              <a:rPr lang="ja-JP" altLang="en-US" sz="3800" b="1" cap="none" spc="-700" dirty="0">
                <a:ln w="22225">
                  <a:solidFill>
                    <a:schemeClr val="accent2"/>
                  </a:solidFill>
                  <a:prstDash val="solid"/>
                </a:ln>
                <a:solidFill>
                  <a:schemeClr val="accent2">
                    <a:lumMod val="40000"/>
                    <a:lumOff val="60000"/>
                  </a:schemeClr>
                </a:solidFill>
              </a:rPr>
              <a:t>「経済」と「エネルギー」を</a:t>
            </a:r>
            <a:endParaRPr lang="en-US" altLang="ja-JP" sz="3800" b="1" cap="none" spc="-700" dirty="0">
              <a:ln w="22225">
                <a:solidFill>
                  <a:schemeClr val="accent2"/>
                </a:solidFill>
                <a:prstDash val="solid"/>
              </a:ln>
              <a:solidFill>
                <a:schemeClr val="accent2">
                  <a:lumMod val="40000"/>
                  <a:lumOff val="60000"/>
                </a:schemeClr>
              </a:solidFill>
            </a:endParaRPr>
          </a:p>
          <a:p>
            <a:r>
              <a:rPr lang="ja-JP" altLang="en-US" sz="3800" b="1" cap="none" spc="-700" dirty="0">
                <a:ln w="22225">
                  <a:solidFill>
                    <a:schemeClr val="accent2"/>
                  </a:solidFill>
                  <a:prstDash val="solid"/>
                </a:ln>
                <a:solidFill>
                  <a:schemeClr val="accent2">
                    <a:lumMod val="40000"/>
                    <a:lumOff val="60000"/>
                  </a:schemeClr>
                </a:solidFill>
              </a:rPr>
              <a:t>地域でまわす実践と可能性</a:t>
            </a:r>
          </a:p>
        </p:txBody>
      </p:sp>
      <p:sp>
        <p:nvSpPr>
          <p:cNvPr id="11" name="正方形/長方形 10">
            <a:extLst>
              <a:ext uri="{FF2B5EF4-FFF2-40B4-BE49-F238E27FC236}">
                <a16:creationId xmlns:a16="http://schemas.microsoft.com/office/drawing/2014/main" xmlns="" id="{CAB19093-1590-4BB1-8BBD-AC0D6D9EE64E}"/>
              </a:ext>
            </a:extLst>
          </p:cNvPr>
          <p:cNvSpPr/>
          <p:nvPr/>
        </p:nvSpPr>
        <p:spPr>
          <a:xfrm>
            <a:off x="-1" y="9393250"/>
            <a:ext cx="6858001" cy="512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t>  </a:t>
            </a:r>
            <a:r>
              <a:rPr lang="ja-JP" altLang="ja-JP" sz="1200" b="1" dirty="0"/>
              <a:t>主催：</a:t>
            </a:r>
            <a:r>
              <a:rPr lang="ja-JP" altLang="en-US" sz="1200" b="1" dirty="0"/>
              <a:t>（</a:t>
            </a:r>
            <a:r>
              <a:rPr lang="ja-JP" altLang="ja-JP" sz="1200" b="1" dirty="0"/>
              <a:t>一社</a:t>
            </a:r>
            <a:r>
              <a:rPr lang="ja-JP" altLang="en-US" sz="1200" b="1" dirty="0"/>
              <a:t>）</a:t>
            </a:r>
            <a:r>
              <a:rPr lang="ja-JP" altLang="ja-JP" sz="1200" b="1" dirty="0"/>
              <a:t>エネルギーから経済を考える経営者ネットワーク会議</a:t>
            </a:r>
            <a:r>
              <a:rPr lang="ja-JP" altLang="en-US" sz="1200" b="1" dirty="0"/>
              <a:t>　</a:t>
            </a:r>
            <a:r>
              <a:rPr lang="en-US" altLang="ja-JP" sz="1200" b="1" dirty="0"/>
              <a:t>http://enekei.jp/ </a:t>
            </a:r>
            <a:r>
              <a:rPr lang="ja-JP" altLang="en-US" sz="1200" b="1" dirty="0"/>
              <a:t>　　</a:t>
            </a:r>
            <a:endParaRPr lang="ja-JP" altLang="ja-JP" sz="1200" b="1" dirty="0"/>
          </a:p>
          <a:p>
            <a:pPr algn="ctr"/>
            <a:r>
              <a:rPr lang="ja-JP" altLang="en-US" sz="1200" b="1" dirty="0"/>
              <a:t>  </a:t>
            </a:r>
            <a:r>
              <a:rPr lang="ja-JP" altLang="ja-JP" sz="1200" b="1" dirty="0"/>
              <a:t>協力：パワーシフト・キャンペーン</a:t>
            </a:r>
            <a:r>
              <a:rPr lang="ja-JP" altLang="en-US" sz="1200" b="1" dirty="0"/>
              <a:t>　</a:t>
            </a:r>
            <a:r>
              <a:rPr lang="en-US" altLang="ja-JP" sz="1200" b="1" dirty="0"/>
              <a:t>http://power-shift.org/</a:t>
            </a:r>
            <a:endParaRPr lang="ja-JP" altLang="ja-JP" sz="1200" b="1" dirty="0"/>
          </a:p>
        </p:txBody>
      </p:sp>
      <p:sp>
        <p:nvSpPr>
          <p:cNvPr id="12" name="正方形/長方形 11">
            <a:extLst>
              <a:ext uri="{FF2B5EF4-FFF2-40B4-BE49-F238E27FC236}">
                <a16:creationId xmlns:a16="http://schemas.microsoft.com/office/drawing/2014/main" xmlns="" id="{B1E46B19-9AE6-4CEB-BE77-4252607C4412}"/>
              </a:ext>
            </a:extLst>
          </p:cNvPr>
          <p:cNvSpPr/>
          <p:nvPr/>
        </p:nvSpPr>
        <p:spPr>
          <a:xfrm>
            <a:off x="123695" y="1719285"/>
            <a:ext cx="4453688" cy="1446550"/>
          </a:xfrm>
          <a:prstGeom prst="rect">
            <a:avLst/>
          </a:prstGeom>
        </p:spPr>
        <p:txBody>
          <a:bodyPr wrap="square">
            <a:spAutoFit/>
          </a:bodyPr>
          <a:lstStyle/>
          <a:p>
            <a:pPr algn="just">
              <a:spcAft>
                <a:spcPts val="0"/>
              </a:spcAft>
            </a:pPr>
            <a:r>
              <a:rPr lang="ja-JP" altLang="ja-JP" sz="1100" kern="100" dirty="0">
                <a:latin typeface="游ゴシック" panose="020B0400000000000000" pitchFamily="50" charset="-128"/>
                <a:ea typeface="游ゴシック" panose="020B0400000000000000" pitchFamily="50" charset="-128"/>
                <a:cs typeface="Times New Roman" panose="02020603050405020304" pitchFamily="18" charset="0"/>
              </a:rPr>
              <a:t>「エネルギーから経済を考える経営者ネットワーク</a:t>
            </a:r>
            <a:r>
              <a:rPr lang="ja-JP" altLang="en-US" sz="1100" kern="100" dirty="0">
                <a:latin typeface="游ゴシック" panose="020B0400000000000000" pitchFamily="50" charset="-128"/>
                <a:ea typeface="游ゴシック" panose="020B0400000000000000" pitchFamily="50" charset="-128"/>
                <a:cs typeface="Times New Roman" panose="02020603050405020304" pitchFamily="18" charset="0"/>
              </a:rPr>
              <a:t>会議（エネ経会議）</a:t>
            </a:r>
            <a:r>
              <a:rPr lang="ja-JP" altLang="ja-JP" sz="1100" kern="100" dirty="0">
                <a:latin typeface="游ゴシック" panose="020B0400000000000000" pitchFamily="50" charset="-128"/>
                <a:ea typeface="游ゴシック" panose="020B0400000000000000" pitchFamily="50" charset="-128"/>
                <a:cs typeface="Times New Roman" panose="02020603050405020304" pitchFamily="18" charset="0"/>
              </a:rPr>
              <a:t>」は、地域を中心の活動とし、経済活動の一翼を担っている中小企業の経営者の集まりです。</a:t>
            </a:r>
            <a:endParaRPr lang="en-US" altLang="ja-JP" sz="11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r>
              <a:rPr lang="en-US" altLang="ja-JP" sz="1100" kern="100" dirty="0">
                <a:latin typeface="游ゴシック" panose="020B0400000000000000" pitchFamily="50" charset="-128"/>
                <a:ea typeface="游ゴシック" panose="020B0400000000000000" pitchFamily="50" charset="-128"/>
                <a:cs typeface="Times New Roman" panose="02020603050405020304" pitchFamily="18" charset="0"/>
              </a:rPr>
              <a:t>2016</a:t>
            </a:r>
            <a:r>
              <a:rPr lang="ja-JP" altLang="ja-JP" sz="1100" kern="100" dirty="0">
                <a:latin typeface="游ゴシック" panose="020B0400000000000000" pitchFamily="50" charset="-128"/>
                <a:ea typeface="游ゴシック" panose="020B0400000000000000" pitchFamily="50" charset="-128"/>
                <a:cs typeface="Times New Roman" panose="02020603050405020304" pitchFamily="18" charset="0"/>
              </a:rPr>
              <a:t>年からはじまった電力小売全面自由化を機に、各地に地域電力会社が誕生し、電力をツールとして地域の資源や経済を循環させようという取り組みが広がっています。</a:t>
            </a:r>
          </a:p>
          <a:p>
            <a:pPr algn="just">
              <a:spcAft>
                <a:spcPts val="0"/>
              </a:spcAft>
            </a:pPr>
            <a:r>
              <a:rPr lang="ja-JP" altLang="ja-JP" sz="1100" kern="100" dirty="0">
                <a:latin typeface="游ゴシック" panose="020B0400000000000000" pitchFamily="50" charset="-128"/>
                <a:ea typeface="游ゴシック" panose="020B0400000000000000" pitchFamily="50" charset="-128"/>
                <a:cs typeface="Times New Roman" panose="02020603050405020304" pitchFamily="18" charset="0"/>
              </a:rPr>
              <a:t>小田原の実践例に学び、鹿児島での可能性についてディスカッションします。</a:t>
            </a:r>
          </a:p>
        </p:txBody>
      </p:sp>
      <p:sp>
        <p:nvSpPr>
          <p:cNvPr id="13" name="正方形/長方形 12">
            <a:extLst>
              <a:ext uri="{FF2B5EF4-FFF2-40B4-BE49-F238E27FC236}">
                <a16:creationId xmlns:a16="http://schemas.microsoft.com/office/drawing/2014/main" xmlns="" id="{06EE80DA-41F7-4775-B95E-8001D7E2B92B}"/>
              </a:ext>
            </a:extLst>
          </p:cNvPr>
          <p:cNvSpPr/>
          <p:nvPr/>
        </p:nvSpPr>
        <p:spPr>
          <a:xfrm>
            <a:off x="143497" y="4696205"/>
            <a:ext cx="4438470" cy="4893647"/>
          </a:xfrm>
          <a:prstGeom prst="rect">
            <a:avLst/>
          </a:prstGeom>
        </p:spPr>
        <p:txBody>
          <a:bodyPr wrap="square">
            <a:spAutoFit/>
          </a:bodyPr>
          <a:lstStyle/>
          <a:p>
            <a:pPr lvl="0">
              <a:spcAft>
                <a:spcPts val="0"/>
              </a:spcAft>
            </a:pPr>
            <a:r>
              <a:rPr lang="ja-JP" altLang="en-US" sz="1200" kern="100" dirty="0">
                <a:latin typeface="游ゴシック" panose="020B0400000000000000" pitchFamily="50" charset="-128"/>
                <a:ea typeface="游ゴシック" panose="020B0400000000000000" pitchFamily="50" charset="-128"/>
                <a:cs typeface="Times New Roman" panose="02020603050405020304" pitchFamily="18" charset="0"/>
              </a:rPr>
              <a:t>１．</a:t>
            </a:r>
            <a:r>
              <a:rPr lang="ja-JP" altLang="ja-JP" sz="1200" kern="100" dirty="0">
                <a:latin typeface="游ゴシック" panose="020B0400000000000000" pitchFamily="50" charset="-128"/>
                <a:ea typeface="游ゴシック" panose="020B0400000000000000" pitchFamily="50" charset="-128"/>
                <a:cs typeface="Times New Roman" panose="02020603050405020304" pitchFamily="18" charset="0"/>
              </a:rPr>
              <a:t>基調講演</a:t>
            </a:r>
            <a:endParaRPr lang="en-US" altLang="ja-JP" sz="12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lvl="0">
              <a:spcAft>
                <a:spcPts val="0"/>
              </a:spcAft>
            </a:pPr>
            <a:r>
              <a:rPr lang="ja-JP" altLang="ja-JP" sz="1200" kern="100" dirty="0">
                <a:latin typeface="游ゴシック" panose="020B0400000000000000" pitchFamily="50" charset="-128"/>
                <a:ea typeface="游ゴシック" panose="020B0400000000000000" pitchFamily="50" charset="-128"/>
                <a:cs typeface="Times New Roman" panose="02020603050405020304" pitchFamily="18" charset="0"/>
              </a:rPr>
              <a:t>「小田原で実践！再生可能エネルギーと地域経済」</a:t>
            </a:r>
            <a:r>
              <a:rPr lang="en-US" altLang="ja-JP" sz="1200" kern="100" dirty="0">
                <a:latin typeface="游ゴシック" panose="020B0400000000000000" pitchFamily="50" charset="-128"/>
                <a:ea typeface="游ゴシック" panose="020B0400000000000000" pitchFamily="50" charset="-128"/>
                <a:cs typeface="Times New Roman" panose="02020603050405020304" pitchFamily="18" charset="0"/>
              </a:rPr>
              <a:t/>
            </a:r>
            <a:br>
              <a:rPr lang="en-US" altLang="ja-JP" sz="1200" kern="100" dirty="0">
                <a:latin typeface="游ゴシック" panose="020B0400000000000000" pitchFamily="50" charset="-128"/>
                <a:ea typeface="游ゴシック" panose="020B0400000000000000" pitchFamily="50" charset="-128"/>
                <a:cs typeface="Times New Roman" panose="02020603050405020304" pitchFamily="18" charset="0"/>
              </a:rPr>
            </a:br>
            <a:r>
              <a:rPr lang="ja-JP" altLang="en-US" sz="1200" kern="100" dirty="0">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ja-JP" sz="1200" kern="100" dirty="0">
                <a:latin typeface="游ゴシック" panose="020B0400000000000000" pitchFamily="50" charset="-128"/>
                <a:ea typeface="游ゴシック" panose="020B0400000000000000" pitchFamily="50" charset="-128"/>
                <a:cs typeface="Times New Roman" panose="02020603050405020304" pitchFamily="18" charset="0"/>
              </a:rPr>
              <a:t>鈴木悌介（鈴廣蒲鉾副社長／エネ</a:t>
            </a:r>
            <a:r>
              <a:rPr lang="ja-JP" altLang="en-US" sz="1200" kern="100" dirty="0">
                <a:latin typeface="游ゴシック" panose="020B0400000000000000" pitchFamily="50" charset="-128"/>
                <a:ea typeface="游ゴシック" panose="020B0400000000000000" pitchFamily="50" charset="-128"/>
                <a:cs typeface="Times New Roman" panose="02020603050405020304" pitchFamily="18" charset="0"/>
              </a:rPr>
              <a:t>経会議</a:t>
            </a:r>
            <a:r>
              <a:rPr lang="ja-JP" altLang="ja-JP" sz="1200" kern="100" dirty="0">
                <a:latin typeface="游ゴシック" panose="020B0400000000000000" pitchFamily="50" charset="-128"/>
                <a:ea typeface="游ゴシック" panose="020B0400000000000000" pitchFamily="50" charset="-128"/>
                <a:cs typeface="Times New Roman" panose="02020603050405020304" pitchFamily="18" charset="0"/>
              </a:rPr>
              <a:t>代表理事）</a:t>
            </a:r>
          </a:p>
          <a:p>
            <a:pPr lvl="0">
              <a:spcAft>
                <a:spcPts val="0"/>
              </a:spcAft>
            </a:pPr>
            <a:endParaRPr lang="en-US" altLang="ja-JP" sz="12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lvl="0">
              <a:spcAft>
                <a:spcPts val="0"/>
              </a:spcAft>
            </a:pPr>
            <a:r>
              <a:rPr lang="ja-JP" altLang="en-US" sz="1200" kern="100" dirty="0">
                <a:latin typeface="游ゴシック" panose="020B0400000000000000" pitchFamily="50" charset="-128"/>
                <a:ea typeface="游ゴシック" panose="020B0400000000000000" pitchFamily="50" charset="-128"/>
                <a:cs typeface="Times New Roman" panose="02020603050405020304" pitchFamily="18" charset="0"/>
              </a:rPr>
              <a:t>２．「</a:t>
            </a:r>
            <a:r>
              <a:rPr lang="ja-JP" altLang="ja-JP" sz="1200" kern="100" dirty="0">
                <a:latin typeface="游ゴシック" panose="020B0400000000000000" pitchFamily="50" charset="-128"/>
                <a:ea typeface="游ゴシック" panose="020B0400000000000000" pitchFamily="50" charset="-128"/>
                <a:cs typeface="Times New Roman" panose="02020603050405020304" pitchFamily="18" charset="0"/>
              </a:rPr>
              <a:t>企業が再エネ重視の地域電力を選ぶ意味</a:t>
            </a:r>
            <a:r>
              <a:rPr lang="ja-JP" altLang="en-US" sz="1200"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kern="100" dirty="0">
                <a:latin typeface="游ゴシック" panose="020B0400000000000000" pitchFamily="50" charset="-128"/>
                <a:ea typeface="游ゴシック" panose="020B0400000000000000" pitchFamily="50" charset="-128"/>
                <a:cs typeface="Times New Roman" panose="02020603050405020304" pitchFamily="18" charset="0"/>
              </a:rPr>
              <a:t/>
            </a:r>
            <a:br>
              <a:rPr lang="en-US" altLang="ja-JP" sz="1200" kern="100" dirty="0">
                <a:latin typeface="游ゴシック" panose="020B0400000000000000" pitchFamily="50" charset="-128"/>
                <a:ea typeface="游ゴシック" panose="020B0400000000000000" pitchFamily="50" charset="-128"/>
                <a:cs typeface="Times New Roman" panose="02020603050405020304" pitchFamily="18" charset="0"/>
              </a:rPr>
            </a:br>
            <a:r>
              <a:rPr lang="ja-JP" altLang="en-US" sz="1200" kern="100" dirty="0">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ja-JP" sz="1200" kern="100" dirty="0">
                <a:latin typeface="游ゴシック" panose="020B0400000000000000" pitchFamily="50" charset="-128"/>
                <a:ea typeface="游ゴシック" panose="020B0400000000000000" pitchFamily="50" charset="-128"/>
                <a:cs typeface="Times New Roman" panose="02020603050405020304" pitchFamily="18" charset="0"/>
              </a:rPr>
              <a:t>吉田明子（</a:t>
            </a:r>
            <a:r>
              <a:rPr lang="en-US" altLang="ja-JP" sz="1200" kern="100" dirty="0">
                <a:latin typeface="游ゴシック" panose="020B0400000000000000" pitchFamily="50" charset="-128"/>
                <a:ea typeface="游ゴシック" panose="020B0400000000000000" pitchFamily="50" charset="-128"/>
                <a:cs typeface="Times New Roman" panose="02020603050405020304" pitchFamily="18" charset="0"/>
              </a:rPr>
              <a:t>FoE Japan</a:t>
            </a:r>
            <a:r>
              <a:rPr lang="ja-JP" altLang="ja-JP" sz="1200" kern="100" dirty="0">
                <a:latin typeface="游ゴシック" panose="020B0400000000000000" pitchFamily="50" charset="-128"/>
                <a:ea typeface="游ゴシック" panose="020B0400000000000000" pitchFamily="50" charset="-128"/>
                <a:cs typeface="Times New Roman" panose="02020603050405020304" pitchFamily="18" charset="0"/>
              </a:rPr>
              <a:t>／パワーシフト・キャンペーン）</a:t>
            </a:r>
          </a:p>
          <a:p>
            <a:pPr lvl="0">
              <a:spcAft>
                <a:spcPts val="0"/>
              </a:spcAft>
            </a:pPr>
            <a:endParaRPr lang="en-US" altLang="ja-JP" sz="12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lvl="0">
              <a:spcAft>
                <a:spcPts val="0"/>
              </a:spcAft>
            </a:pPr>
            <a:r>
              <a:rPr lang="ja-JP" altLang="en-US" sz="1200" kern="100" dirty="0">
                <a:latin typeface="游ゴシック" panose="020B0400000000000000" pitchFamily="50" charset="-128"/>
                <a:ea typeface="游ゴシック" panose="020B0400000000000000" pitchFamily="50" charset="-128"/>
                <a:cs typeface="Times New Roman" panose="02020603050405020304" pitchFamily="18" charset="0"/>
              </a:rPr>
              <a:t>３．</a:t>
            </a:r>
            <a:r>
              <a:rPr lang="ja-JP" altLang="ja-JP" sz="1200" kern="100" dirty="0">
                <a:latin typeface="游ゴシック" panose="020B0400000000000000" pitchFamily="50" charset="-128"/>
                <a:ea typeface="游ゴシック" panose="020B0400000000000000" pitchFamily="50" charset="-128"/>
                <a:cs typeface="Times New Roman" panose="02020603050405020304" pitchFamily="18" charset="0"/>
              </a:rPr>
              <a:t>「鹿児島発・地域電力の挑戦」　</a:t>
            </a:r>
            <a:r>
              <a:rPr lang="ja-JP" altLang="en-US" sz="1200" kern="100" dirty="0">
                <a:latin typeface="游ゴシック" panose="020B0400000000000000" pitchFamily="50" charset="-128"/>
                <a:ea typeface="游ゴシック" panose="020B0400000000000000" pitchFamily="50" charset="-128"/>
                <a:cs typeface="Times New Roman" panose="02020603050405020304" pitchFamily="18" charset="0"/>
              </a:rPr>
              <a:t>　</a:t>
            </a:r>
            <a:endParaRPr lang="en-US" altLang="ja-JP" sz="12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lvl="0">
              <a:spcAft>
                <a:spcPts val="0"/>
              </a:spcAft>
            </a:pPr>
            <a:r>
              <a:rPr lang="ja-JP" altLang="en-US" sz="1200" kern="100" dirty="0">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ja-JP" sz="1200" kern="100" dirty="0">
                <a:latin typeface="游ゴシック" panose="020B0400000000000000" pitchFamily="50" charset="-128"/>
                <a:ea typeface="游ゴシック" panose="020B0400000000000000" pitchFamily="50" charset="-128"/>
                <a:cs typeface="Times New Roman" panose="02020603050405020304" pitchFamily="18" charset="0"/>
              </a:rPr>
              <a:t>及川斉志（太陽ガス</a:t>
            </a:r>
            <a:r>
              <a:rPr lang="ja-JP" altLang="en-US" sz="1200" kern="100" dirty="0">
                <a:latin typeface="游ゴシック" panose="020B0400000000000000" pitchFamily="50" charset="-128"/>
                <a:ea typeface="游ゴシック" panose="020B0400000000000000" pitchFamily="50" charset="-128"/>
                <a:cs typeface="Times New Roman" panose="02020603050405020304" pitchFamily="18" charset="0"/>
              </a:rPr>
              <a:t>株式会社</a:t>
            </a:r>
            <a:r>
              <a:rPr lang="ja-JP" altLang="ja-JP" sz="1200" kern="100" dirty="0">
                <a:latin typeface="游ゴシック" panose="020B0400000000000000" pitchFamily="50" charset="-128"/>
                <a:ea typeface="游ゴシック" panose="020B0400000000000000" pitchFamily="50" charset="-128"/>
                <a:cs typeface="Times New Roman" panose="02020603050405020304" pitchFamily="18" charset="0"/>
              </a:rPr>
              <a:t>）</a:t>
            </a:r>
          </a:p>
          <a:p>
            <a:pPr>
              <a:spcAft>
                <a:spcPts val="0"/>
              </a:spcAft>
            </a:pPr>
            <a:endParaRPr lang="ja-JP" altLang="ja-JP" sz="12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spcAft>
                <a:spcPts val="0"/>
              </a:spcAft>
            </a:pPr>
            <a:r>
              <a:rPr lang="ja-JP" altLang="en-US" sz="1200" kern="100" dirty="0">
                <a:latin typeface="游ゴシック" panose="020B0400000000000000" pitchFamily="50" charset="-128"/>
                <a:ea typeface="游ゴシック" panose="020B0400000000000000" pitchFamily="50" charset="-128"/>
                <a:cs typeface="Times New Roman" panose="02020603050405020304" pitchFamily="18" charset="0"/>
              </a:rPr>
              <a:t>４</a:t>
            </a:r>
            <a:r>
              <a:rPr lang="ja-JP" altLang="ja-JP" sz="1200" kern="100" dirty="0" smtClean="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smtClean="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smtClean="0">
                <a:latin typeface="游ゴシック" panose="020B0400000000000000" pitchFamily="50" charset="-128"/>
                <a:ea typeface="游ゴシック" panose="020B0400000000000000" pitchFamily="50" charset="-128"/>
                <a:cs typeface="Times New Roman" panose="02020603050405020304" pitchFamily="18" charset="0"/>
              </a:rPr>
              <a:t>地域</a:t>
            </a:r>
            <a:r>
              <a:rPr lang="ja-JP" altLang="en-US" sz="1200" kern="100" dirty="0">
                <a:latin typeface="游ゴシック" panose="020B0400000000000000" pitchFamily="50" charset="-128"/>
                <a:ea typeface="游ゴシック" panose="020B0400000000000000" pitchFamily="50" charset="-128"/>
                <a:cs typeface="Times New Roman" panose="02020603050405020304" pitchFamily="18" charset="0"/>
              </a:rPr>
              <a:t>とともに新しい電力インフラの形</a:t>
            </a:r>
            <a:r>
              <a:rPr lang="ja-JP" altLang="en-US" sz="1200" kern="100" dirty="0" smtClean="0">
                <a:latin typeface="游ゴシック" panose="020B0400000000000000" pitchFamily="50" charset="-128"/>
                <a:ea typeface="游ゴシック" panose="020B0400000000000000" pitchFamily="50" charset="-128"/>
                <a:cs typeface="Times New Roman" panose="02020603050405020304" pitchFamily="18" charset="0"/>
              </a:rPr>
              <a:t>をめざす</a:t>
            </a:r>
          </a:p>
          <a:p>
            <a:pPr>
              <a:spcAft>
                <a:spcPts val="0"/>
              </a:spcAft>
            </a:pPr>
            <a:r>
              <a:rPr lang="ja-JP" altLang="en-US" sz="1200" kern="100" dirty="0">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en-US" sz="1200" kern="100" dirty="0" smtClean="0">
                <a:latin typeface="游ゴシック" panose="020B0400000000000000" pitchFamily="50" charset="-128"/>
                <a:ea typeface="游ゴシック" panose="020B0400000000000000" pitchFamily="50" charset="-128"/>
                <a:cs typeface="Times New Roman" panose="02020603050405020304" pitchFamily="18" charset="0"/>
              </a:rPr>
              <a:t>　　　　　　　　　　　　　　　　　　自然</a:t>
            </a:r>
            <a:r>
              <a:rPr lang="ja-JP" altLang="en-US" sz="1200" kern="100" dirty="0">
                <a:latin typeface="游ゴシック" panose="020B0400000000000000" pitchFamily="50" charset="-128"/>
                <a:ea typeface="游ゴシック" panose="020B0400000000000000" pitchFamily="50" charset="-128"/>
                <a:cs typeface="Times New Roman" panose="02020603050405020304" pitchFamily="18" charset="0"/>
              </a:rPr>
              <a:t>電力の</a:t>
            </a:r>
            <a:r>
              <a:rPr lang="ja-JP" altLang="en-US" sz="1200" kern="100" dirty="0" smtClean="0">
                <a:latin typeface="游ゴシック" panose="020B0400000000000000" pitchFamily="50" charset="-128"/>
                <a:ea typeface="游ゴシック" panose="020B0400000000000000" pitchFamily="50" charset="-128"/>
                <a:cs typeface="Times New Roman" panose="02020603050405020304" pitchFamily="18" charset="0"/>
              </a:rPr>
              <a:t>挑戦」</a:t>
            </a:r>
          </a:p>
          <a:p>
            <a:pPr>
              <a:spcAft>
                <a:spcPts val="0"/>
              </a:spcAft>
            </a:pPr>
            <a:r>
              <a:rPr lang="ja-JP" altLang="en-US" sz="1200" kern="100" dirty="0">
                <a:latin typeface="游ゴシック" panose="020B0400000000000000" pitchFamily="50" charset="-128"/>
                <a:ea typeface="游ゴシック" panose="020B0400000000000000" pitchFamily="50" charset="-128"/>
                <a:cs typeface="Times New Roman" panose="02020603050405020304" pitchFamily="18" charset="0"/>
              </a:rPr>
              <a:t>　　川島</a:t>
            </a:r>
            <a:r>
              <a:rPr lang="ja-JP" altLang="en-US" sz="1200" kern="100" dirty="0" smtClean="0">
                <a:latin typeface="游ゴシック" panose="020B0400000000000000" pitchFamily="50" charset="-128"/>
                <a:ea typeface="游ゴシック" panose="020B0400000000000000" pitchFamily="50" charset="-128"/>
                <a:cs typeface="Times New Roman" panose="02020603050405020304" pitchFamily="18" charset="0"/>
              </a:rPr>
              <a:t>悟一</a:t>
            </a:r>
            <a:r>
              <a:rPr lang="en-US" altLang="ja-JP" sz="1200" kern="100" dirty="0" smtClean="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smtClean="0">
                <a:latin typeface="游ゴシック" panose="020B0400000000000000" pitchFamily="50" charset="-128"/>
                <a:ea typeface="游ゴシック" panose="020B0400000000000000" pitchFamily="50" charset="-128"/>
                <a:cs typeface="Times New Roman" panose="02020603050405020304" pitchFamily="18" charset="0"/>
              </a:rPr>
              <a:t>自然電力</a:t>
            </a:r>
            <a:r>
              <a:rPr lang="en-US" altLang="ja-JP" sz="1200" kern="100" dirty="0" smtClean="0">
                <a:latin typeface="游ゴシック" panose="020B0400000000000000" pitchFamily="50" charset="-128"/>
                <a:ea typeface="游ゴシック" panose="020B0400000000000000" pitchFamily="50" charset="-128"/>
                <a:cs typeface="Times New Roman" panose="02020603050405020304" pitchFamily="18" charset="0"/>
              </a:rPr>
              <a:t>)</a:t>
            </a:r>
            <a:endParaRPr lang="ja-JP" altLang="en-US" sz="1200" kern="100" dirty="0" smtClean="0">
              <a:latin typeface="游ゴシック" panose="020B0400000000000000" pitchFamily="50" charset="-128"/>
              <a:ea typeface="游ゴシック" panose="020B0400000000000000" pitchFamily="50" charset="-128"/>
              <a:cs typeface="Times New Roman" panose="02020603050405020304" pitchFamily="18" charset="0"/>
            </a:endParaRPr>
          </a:p>
          <a:p>
            <a:pPr>
              <a:spcAft>
                <a:spcPts val="0"/>
              </a:spcAft>
            </a:pPr>
            <a:endParaRPr lang="ja-JP" altLang="en-US" sz="1200" kern="100" dirty="0" smtClean="0">
              <a:latin typeface="游ゴシック" panose="020B0400000000000000" pitchFamily="50" charset="-128"/>
              <a:ea typeface="游ゴシック" panose="020B0400000000000000" pitchFamily="50" charset="-128"/>
              <a:cs typeface="Times New Roman" panose="02020603050405020304" pitchFamily="18" charset="0"/>
            </a:endParaRPr>
          </a:p>
          <a:p>
            <a:pPr>
              <a:spcAft>
                <a:spcPts val="0"/>
              </a:spcAft>
            </a:pPr>
            <a:r>
              <a:rPr lang="ja-JP" altLang="en-US" sz="1200" kern="100" dirty="0">
                <a:latin typeface="游ゴシック" panose="020B0400000000000000" pitchFamily="50" charset="-128"/>
                <a:ea typeface="游ゴシック" panose="020B0400000000000000" pitchFamily="50" charset="-128"/>
                <a:cs typeface="Times New Roman" panose="02020603050405020304" pitchFamily="18" charset="0"/>
              </a:rPr>
              <a:t>５</a:t>
            </a:r>
            <a:r>
              <a:rPr lang="en-US" altLang="ja-JP" sz="1200"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200" kern="100" dirty="0" smtClean="0">
                <a:latin typeface="游ゴシック" panose="020B0400000000000000" pitchFamily="50" charset="-128"/>
                <a:ea typeface="游ゴシック" panose="020B0400000000000000" pitchFamily="50" charset="-128"/>
                <a:cs typeface="Times New Roman" panose="02020603050405020304" pitchFamily="18" charset="0"/>
              </a:rPr>
              <a:t>質疑</a:t>
            </a:r>
            <a:r>
              <a:rPr lang="ja-JP" altLang="ja-JP" sz="1200" kern="100" dirty="0">
                <a:latin typeface="游ゴシック" panose="020B0400000000000000" pitchFamily="50" charset="-128"/>
                <a:ea typeface="游ゴシック" panose="020B0400000000000000" pitchFamily="50" charset="-128"/>
                <a:cs typeface="Times New Roman" panose="02020603050405020304" pitchFamily="18" charset="0"/>
              </a:rPr>
              <a:t>とパネル討議　　　</a:t>
            </a:r>
          </a:p>
          <a:p>
            <a:pPr indent="133350">
              <a:spcAft>
                <a:spcPts val="0"/>
              </a:spcAft>
            </a:pPr>
            <a:r>
              <a:rPr lang="ja-JP" altLang="ja-JP" sz="1200" kern="100" dirty="0">
                <a:latin typeface="游ゴシック" panose="020B0400000000000000" pitchFamily="50" charset="-128"/>
                <a:ea typeface="游ゴシック" panose="020B0400000000000000" pitchFamily="50" charset="-128"/>
                <a:cs typeface="Times New Roman" panose="02020603050405020304" pitchFamily="18" charset="0"/>
              </a:rPr>
              <a:t>コーディネート：鈴木悌介</a:t>
            </a:r>
          </a:p>
          <a:p>
            <a:pPr>
              <a:spcAft>
                <a:spcPts val="0"/>
              </a:spcAft>
            </a:pPr>
            <a:r>
              <a:rPr lang="ja-JP" altLang="ja-JP" sz="1200" kern="100" dirty="0">
                <a:latin typeface="游ゴシック" panose="020B0400000000000000" pitchFamily="50" charset="-128"/>
                <a:ea typeface="游ゴシック" panose="020B0400000000000000" pitchFamily="50" charset="-128"/>
                <a:cs typeface="Times New Roman" panose="02020603050405020304" pitchFamily="18" charset="0"/>
              </a:rPr>
              <a:t>　パネリスト：</a:t>
            </a:r>
            <a:r>
              <a:rPr lang="ja-JP" altLang="en-US" sz="1200" kern="100" dirty="0">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ja-JP" sz="1200" kern="100" dirty="0">
                <a:latin typeface="游ゴシック" panose="020B0400000000000000" pitchFamily="50" charset="-128"/>
                <a:ea typeface="游ゴシック" panose="020B0400000000000000" pitchFamily="50" charset="-128"/>
                <a:cs typeface="Times New Roman" panose="02020603050405020304" pitchFamily="18" charset="0"/>
              </a:rPr>
              <a:t>吉田</a:t>
            </a:r>
            <a:r>
              <a:rPr lang="ja-JP" altLang="en-US" sz="1200" kern="100" dirty="0">
                <a:latin typeface="游ゴシック" panose="020B0400000000000000" pitchFamily="50" charset="-128"/>
                <a:ea typeface="游ゴシック" panose="020B0400000000000000" pitchFamily="50" charset="-128"/>
                <a:cs typeface="Times New Roman" panose="02020603050405020304" pitchFamily="18" charset="0"/>
              </a:rPr>
              <a:t>明子</a:t>
            </a:r>
            <a:r>
              <a:rPr lang="ja-JP" altLang="ja-JP" sz="1200" kern="100" dirty="0">
                <a:latin typeface="游ゴシック" panose="020B0400000000000000" pitchFamily="50" charset="-128"/>
                <a:ea typeface="游ゴシック" panose="020B0400000000000000" pitchFamily="50" charset="-128"/>
                <a:cs typeface="Times New Roman" panose="02020603050405020304" pitchFamily="18" charset="0"/>
              </a:rPr>
              <a:t>、及川</a:t>
            </a:r>
            <a:r>
              <a:rPr lang="ja-JP" altLang="en-US" sz="1200" kern="100" dirty="0">
                <a:latin typeface="游ゴシック" panose="020B0400000000000000" pitchFamily="50" charset="-128"/>
                <a:ea typeface="游ゴシック" panose="020B0400000000000000" pitchFamily="50" charset="-128"/>
                <a:cs typeface="Times New Roman" panose="02020603050405020304" pitchFamily="18" charset="0"/>
              </a:rPr>
              <a:t>斉志</a:t>
            </a:r>
            <a:r>
              <a:rPr lang="ja-JP" altLang="ja-JP" sz="1200" kern="100" dirty="0" smtClean="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latin typeface="游ゴシック" panose="020B0400000000000000" pitchFamily="50" charset="-128"/>
                <a:ea typeface="游ゴシック" panose="020B0400000000000000" pitchFamily="50" charset="-128"/>
                <a:cs typeface="Times New Roman" panose="02020603050405020304" pitchFamily="18" charset="0"/>
              </a:rPr>
              <a:t>川島悟一　</a:t>
            </a:r>
            <a:r>
              <a:rPr lang="en-US" altLang="ja-JP" sz="1200" kern="100" dirty="0">
                <a:latin typeface="游ゴシック" panose="020B0400000000000000" pitchFamily="50" charset="-128"/>
                <a:ea typeface="游ゴシック" panose="020B0400000000000000" pitchFamily="50" charset="-128"/>
                <a:cs typeface="Times New Roman" panose="02020603050405020304" pitchFamily="18" charset="0"/>
              </a:rPr>
              <a:t/>
            </a:r>
            <a:br>
              <a:rPr lang="en-US" altLang="ja-JP" sz="1200" kern="100" dirty="0">
                <a:latin typeface="游ゴシック" panose="020B0400000000000000" pitchFamily="50" charset="-128"/>
                <a:ea typeface="游ゴシック" panose="020B0400000000000000" pitchFamily="50" charset="-128"/>
                <a:cs typeface="Times New Roman" panose="02020603050405020304" pitchFamily="18" charset="0"/>
              </a:rPr>
            </a:br>
            <a:r>
              <a:rPr lang="ja-JP" altLang="en-US" sz="1200" kern="100" dirty="0">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en-US" sz="1200" kern="100" dirty="0" smtClean="0">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ja-JP" sz="1200" kern="0" dirty="0" smtClean="0">
                <a:latin typeface="游ゴシック" panose="020B0400000000000000" pitchFamily="50" charset="-128"/>
                <a:ea typeface="游ゴシック" panose="020B0400000000000000" pitchFamily="50" charset="-128"/>
                <a:cs typeface="Times New Roman" panose="02020603050405020304" pitchFamily="18" charset="0"/>
              </a:rPr>
              <a:t>大脇</a:t>
            </a:r>
            <a:r>
              <a:rPr lang="ja-JP" altLang="ja-JP" sz="1200" kern="0" dirty="0">
                <a:latin typeface="游ゴシック" panose="020B0400000000000000" pitchFamily="50" charset="-128"/>
                <a:ea typeface="游ゴシック" panose="020B0400000000000000" pitchFamily="50" charset="-128"/>
                <a:cs typeface="Times New Roman" panose="02020603050405020304" pitchFamily="18" charset="0"/>
              </a:rPr>
              <a:t>唯真（エネ経</a:t>
            </a:r>
            <a:r>
              <a:rPr lang="ja-JP" altLang="ja-JP" sz="1200" kern="0" dirty="0" smtClean="0">
                <a:latin typeface="游ゴシック" panose="020B0400000000000000" pitchFamily="50" charset="-128"/>
                <a:ea typeface="游ゴシック" panose="020B0400000000000000" pitchFamily="50" charset="-128"/>
                <a:cs typeface="Times New Roman" panose="02020603050405020304" pitchFamily="18" charset="0"/>
              </a:rPr>
              <a:t>会議</a:t>
            </a:r>
            <a:r>
              <a:rPr lang="ja-JP" altLang="en-US" sz="1200" kern="0" dirty="0" smtClean="0">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ja-JP" sz="1200" kern="0" dirty="0" smtClean="0">
                <a:latin typeface="游ゴシック" panose="020B0400000000000000" pitchFamily="50" charset="-128"/>
                <a:ea typeface="游ゴシック" panose="020B0400000000000000" pitchFamily="50" charset="-128"/>
                <a:cs typeface="Times New Roman" panose="02020603050405020304" pitchFamily="18" charset="0"/>
              </a:rPr>
              <a:t>理事）</a:t>
            </a:r>
            <a:endParaRPr lang="ja-JP" altLang="en-US" sz="1200" kern="0" dirty="0" smtClean="0">
              <a:latin typeface="游ゴシック" panose="020B0400000000000000" pitchFamily="50" charset="-128"/>
              <a:ea typeface="游ゴシック" panose="020B0400000000000000" pitchFamily="50" charset="-128"/>
              <a:cs typeface="Times New Roman" panose="02020603050405020304" pitchFamily="18" charset="0"/>
            </a:endParaRPr>
          </a:p>
          <a:p>
            <a:pPr>
              <a:spcAft>
                <a:spcPts val="0"/>
              </a:spcAft>
            </a:pPr>
            <a:r>
              <a:rPr lang="ja-JP" altLang="en-US" sz="1200" kern="0" dirty="0">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en-US" sz="1200" kern="0" dirty="0" smtClean="0">
                <a:latin typeface="游ゴシック" panose="020B0400000000000000" pitchFamily="50" charset="-128"/>
                <a:ea typeface="游ゴシック" panose="020B0400000000000000" pitchFamily="50" charset="-128"/>
                <a:cs typeface="Times New Roman" panose="02020603050405020304" pitchFamily="18" charset="0"/>
              </a:rPr>
              <a:t>　　　　　　　大山</a:t>
            </a:r>
            <a:r>
              <a:rPr lang="ja-JP" altLang="en-US" sz="1200" kern="0" dirty="0" smtClean="0">
                <a:latin typeface="游ゴシック" panose="020B0400000000000000" pitchFamily="50" charset="-128"/>
                <a:ea typeface="游ゴシック" panose="020B0400000000000000" pitchFamily="50" charset="-128"/>
                <a:cs typeface="Times New Roman" panose="02020603050405020304" pitchFamily="18" charset="0"/>
              </a:rPr>
              <a:t>靖文　</a:t>
            </a:r>
            <a:r>
              <a:rPr lang="en-US" altLang="ja-JP" sz="1200" kern="0" dirty="0" smtClean="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0" dirty="0" smtClean="0">
                <a:latin typeface="游ゴシック" panose="020B0400000000000000" pitchFamily="50" charset="-128"/>
                <a:ea typeface="游ゴシック" panose="020B0400000000000000" pitchFamily="50" charset="-128"/>
                <a:cs typeface="Times New Roman" panose="02020603050405020304" pitchFamily="18" charset="0"/>
              </a:rPr>
              <a:t>株式会社パスポート</a:t>
            </a:r>
            <a:r>
              <a:rPr lang="en-US" altLang="ja-JP" sz="1200" kern="0" dirty="0" smtClean="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0" dirty="0">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en-US" sz="1200" kern="0" dirty="0" smtClean="0">
                <a:latin typeface="游ゴシック" panose="020B0400000000000000" pitchFamily="50" charset="-128"/>
                <a:ea typeface="游ゴシック" panose="020B0400000000000000" pitchFamily="50" charset="-128"/>
                <a:cs typeface="Times New Roman" panose="02020603050405020304" pitchFamily="18" charset="0"/>
              </a:rPr>
              <a:t>　</a:t>
            </a:r>
            <a:endParaRPr lang="en-US" altLang="ja-JP" sz="1200" kern="0" dirty="0">
              <a:latin typeface="游ゴシック" panose="020B0400000000000000" pitchFamily="50" charset="-128"/>
              <a:ea typeface="游ゴシック" panose="020B0400000000000000" pitchFamily="50" charset="-128"/>
              <a:cs typeface="Times New Roman" panose="02020603050405020304" pitchFamily="18" charset="0"/>
            </a:endParaRPr>
          </a:p>
          <a:p>
            <a:pPr>
              <a:spcAft>
                <a:spcPts val="0"/>
              </a:spcAft>
            </a:pPr>
            <a:endParaRPr lang="en-US" altLang="ja-JP" sz="1200" kern="0" dirty="0">
              <a:latin typeface="游ゴシック" panose="020B0400000000000000" pitchFamily="50" charset="-128"/>
              <a:ea typeface="游ゴシック" panose="020B0400000000000000" pitchFamily="50" charset="-128"/>
              <a:cs typeface="Times New Roman" panose="02020603050405020304" pitchFamily="18" charset="0"/>
            </a:endParaRPr>
          </a:p>
          <a:p>
            <a:pPr>
              <a:spcAft>
                <a:spcPts val="0"/>
              </a:spcAft>
            </a:pPr>
            <a:r>
              <a:rPr lang="ja-JP" altLang="en-US" sz="1200" kern="100" dirty="0">
                <a:latin typeface="游ゴシック" panose="020B0400000000000000" pitchFamily="50" charset="-128"/>
                <a:ea typeface="游ゴシック" panose="020B0400000000000000" pitchFamily="50" charset="-128"/>
                <a:cs typeface="Times New Roman" panose="02020603050405020304" pitchFamily="18" charset="0"/>
              </a:rPr>
              <a:t>参加費：　</a:t>
            </a:r>
            <a:r>
              <a:rPr lang="en-US" altLang="ja-JP" sz="1200" kern="100" dirty="0">
                <a:latin typeface="游ゴシック" panose="020B0400000000000000" pitchFamily="50" charset="-128"/>
                <a:ea typeface="游ゴシック" panose="020B0400000000000000" pitchFamily="50" charset="-128"/>
                <a:cs typeface="Times New Roman" panose="02020603050405020304" pitchFamily="18" charset="0"/>
              </a:rPr>
              <a:t>2000</a:t>
            </a:r>
            <a:r>
              <a:rPr lang="ja-JP" altLang="en-US" sz="1200" kern="100" dirty="0">
                <a:latin typeface="游ゴシック" panose="020B0400000000000000" pitchFamily="50" charset="-128"/>
                <a:ea typeface="游ゴシック" panose="020B0400000000000000" pitchFamily="50" charset="-128"/>
                <a:cs typeface="Times New Roman" panose="02020603050405020304" pitchFamily="18" charset="0"/>
              </a:rPr>
              <a:t>円</a:t>
            </a:r>
            <a:endParaRPr lang="en-US" altLang="ja-JP" sz="12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spcAft>
                <a:spcPts val="0"/>
              </a:spcAft>
            </a:pPr>
            <a:r>
              <a:rPr lang="ja-JP" altLang="en-US" sz="1200" kern="100" dirty="0">
                <a:latin typeface="游ゴシック" panose="020B0400000000000000" pitchFamily="50" charset="-128"/>
                <a:ea typeface="游ゴシック" panose="020B0400000000000000" pitchFamily="50" charset="-128"/>
                <a:cs typeface="Times New Roman" panose="02020603050405020304" pitchFamily="18" charset="0"/>
              </a:rPr>
              <a:t>お申込み：　エネ経会議ウェブサイトより要申込</a:t>
            </a:r>
            <a:r>
              <a:rPr lang="en-US" altLang="ja-JP" sz="1200" kern="100" dirty="0">
                <a:latin typeface="游ゴシック" panose="020B0400000000000000" pitchFamily="50" charset="-128"/>
                <a:ea typeface="游ゴシック" panose="020B0400000000000000" pitchFamily="50" charset="-128"/>
                <a:cs typeface="Times New Roman" panose="02020603050405020304" pitchFamily="18" charset="0"/>
              </a:rPr>
              <a:t/>
            </a:r>
            <a:br>
              <a:rPr lang="en-US" altLang="ja-JP" sz="1200" kern="100" dirty="0">
                <a:latin typeface="游ゴシック" panose="020B0400000000000000" pitchFamily="50" charset="-128"/>
                <a:ea typeface="游ゴシック" panose="020B0400000000000000" pitchFamily="50" charset="-128"/>
                <a:cs typeface="Times New Roman" panose="02020603050405020304" pitchFamily="18" charset="0"/>
              </a:rPr>
            </a:br>
            <a:r>
              <a:rPr lang="en-US" altLang="ja-JP" sz="1200" kern="100" dirty="0">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en-US" sz="1200" kern="100" dirty="0">
                <a:latin typeface="游ゴシック" panose="020B0400000000000000" pitchFamily="50" charset="-128"/>
                <a:ea typeface="游ゴシック" panose="020B0400000000000000" pitchFamily="50" charset="-128"/>
                <a:cs typeface="Times New Roman" panose="02020603050405020304" pitchFamily="18" charset="0"/>
              </a:rPr>
              <a:t>（当日受付可）</a:t>
            </a:r>
            <a:endParaRPr lang="en-US" altLang="ja-JP" sz="12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spcAft>
                <a:spcPts val="0"/>
              </a:spcAft>
            </a:pPr>
            <a:r>
              <a:rPr lang="ja-JP" altLang="en-US" sz="1200" kern="0" dirty="0">
                <a:latin typeface="游ゴシック" panose="020B0400000000000000" pitchFamily="50" charset="-128"/>
                <a:ea typeface="游ゴシック" panose="020B0400000000000000" pitchFamily="50" charset="-128"/>
                <a:cs typeface="Times New Roman" panose="02020603050405020304" pitchFamily="18" charset="0"/>
              </a:rPr>
              <a:t>お問合せ：　エネ経会議事務局　</a:t>
            </a:r>
            <a:r>
              <a:rPr lang="en-US" altLang="ja-JP" sz="1200" kern="0" dirty="0">
                <a:latin typeface="游ゴシック" panose="020B0400000000000000" pitchFamily="50" charset="-128"/>
                <a:ea typeface="游ゴシック" panose="020B0400000000000000" pitchFamily="50" charset="-128"/>
                <a:cs typeface="Times New Roman" panose="02020603050405020304" pitchFamily="18" charset="0"/>
                <a:hlinkClick r:id="rId3"/>
              </a:rPr>
              <a:t>suzu@air.ocn.ne.jp</a:t>
            </a:r>
            <a:r>
              <a:rPr lang="en-US" altLang="ja-JP" sz="1200" kern="0" dirty="0">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en-US" sz="1200" kern="0" dirty="0">
                <a:latin typeface="游ゴシック" panose="020B0400000000000000" pitchFamily="50" charset="-128"/>
                <a:ea typeface="游ゴシック" panose="020B0400000000000000" pitchFamily="50" charset="-128"/>
                <a:cs typeface="Times New Roman" panose="02020603050405020304" pitchFamily="18" charset="0"/>
              </a:rPr>
              <a:t>（担当　事務局長　小山田大和）</a:t>
            </a:r>
            <a:endParaRPr lang="en-US" altLang="ja-JP" sz="1200" kern="0" dirty="0">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4" name="四角形: 角を丸くする 13">
            <a:extLst>
              <a:ext uri="{FF2B5EF4-FFF2-40B4-BE49-F238E27FC236}">
                <a16:creationId xmlns:a16="http://schemas.microsoft.com/office/drawing/2014/main" xmlns="" id="{3A29E16B-4995-4621-B93E-3D7D15B4E120}"/>
              </a:ext>
            </a:extLst>
          </p:cNvPr>
          <p:cNvSpPr/>
          <p:nvPr/>
        </p:nvSpPr>
        <p:spPr>
          <a:xfrm>
            <a:off x="123695" y="3231905"/>
            <a:ext cx="2456667" cy="132326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r>
              <a:rPr lang="en-US" altLang="ja-JP" b="1" dirty="0"/>
              <a:t>2017</a:t>
            </a:r>
            <a:r>
              <a:rPr lang="ja-JP" altLang="en-US" sz="1400" b="1" dirty="0"/>
              <a:t>月</a:t>
            </a:r>
            <a:r>
              <a:rPr lang="en-US" altLang="ja-JP" b="1" dirty="0"/>
              <a:t>10</a:t>
            </a:r>
            <a:r>
              <a:rPr lang="ja-JP" altLang="ja-JP" sz="1400" b="1" dirty="0"/>
              <a:t>月</a:t>
            </a:r>
            <a:r>
              <a:rPr lang="en-US" altLang="ja-JP" b="1" dirty="0"/>
              <a:t>20</a:t>
            </a:r>
            <a:r>
              <a:rPr lang="ja-JP" altLang="en-US" sz="1400" b="1" dirty="0"/>
              <a:t>日</a:t>
            </a:r>
            <a:r>
              <a:rPr lang="ja-JP" altLang="ja-JP" sz="1400" b="1" dirty="0"/>
              <a:t>（金）</a:t>
            </a:r>
            <a:r>
              <a:rPr lang="en-US" altLang="ja-JP" b="1" dirty="0"/>
              <a:t>13:45</a:t>
            </a:r>
            <a:r>
              <a:rPr lang="ja-JP" altLang="ja-JP" b="1" dirty="0"/>
              <a:t>～</a:t>
            </a:r>
            <a:r>
              <a:rPr lang="en-US" altLang="ja-JP" b="1" dirty="0"/>
              <a:t>16:30</a:t>
            </a:r>
            <a:endParaRPr lang="ja-JP" altLang="ja-JP" b="1" dirty="0"/>
          </a:p>
          <a:p>
            <a:r>
              <a:rPr lang="ja-JP" altLang="ja-JP" sz="1600" b="1" dirty="0"/>
              <a:t>天文館ビジョンホール　６</a:t>
            </a:r>
            <a:r>
              <a:rPr lang="en-US" altLang="ja-JP" sz="1600" b="1" dirty="0"/>
              <a:t>F</a:t>
            </a:r>
            <a:r>
              <a:rPr lang="ja-JP" altLang="ja-JP" sz="1600" b="1" dirty="0"/>
              <a:t>ホール</a:t>
            </a:r>
          </a:p>
        </p:txBody>
      </p:sp>
      <p:pic>
        <p:nvPicPr>
          <p:cNvPr id="16" name="図 15">
            <a:extLst>
              <a:ext uri="{FF2B5EF4-FFF2-40B4-BE49-F238E27FC236}">
                <a16:creationId xmlns:a16="http://schemas.microsoft.com/office/drawing/2014/main" xmlns="" id="{BF08024F-AF45-41DD-A3F4-69DE61B657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1182" y="3231905"/>
            <a:ext cx="1910785" cy="1323264"/>
          </a:xfrm>
          <a:prstGeom prst="rect">
            <a:avLst/>
          </a:prstGeom>
        </p:spPr>
      </p:pic>
      <p:pic>
        <p:nvPicPr>
          <p:cNvPr id="1026" name="Picture 2" descr="C:\Users\小山田\Desktop\21586312_1316125231847194_1446403025_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05334" y="7925292"/>
            <a:ext cx="1452666" cy="1467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47272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TotalTime>
  <Words>162</Words>
  <Application>Microsoft Office PowerPoint</Application>
  <PresentationFormat>A4 210 x 297 mm</PresentationFormat>
  <Paragraphs>30</Paragraphs>
  <Slides>1</Slides>
  <Notes>0</Notes>
  <HiddenSlides>0</HiddenSlides>
  <MMClips>0</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Office テーマ</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エネ経会議×パワーシフト勉強会in鹿児島 「経済」と「エネルギー」を地域でまわす実践と可能性</dc:title>
  <dc:creator>Akiko Yoshida</dc:creator>
  <cp:lastModifiedBy>小山田</cp:lastModifiedBy>
  <cp:revision>8</cp:revision>
  <dcterms:created xsi:type="dcterms:W3CDTF">2017-09-10T08:27:04Z</dcterms:created>
  <dcterms:modified xsi:type="dcterms:W3CDTF">2017-09-20T08:20:13Z</dcterms:modified>
</cp:coreProperties>
</file>